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9" r:id="rId2"/>
    <p:sldId id="1271" r:id="rId3"/>
    <p:sldId id="1367" r:id="rId4"/>
    <p:sldId id="1368" r:id="rId5"/>
    <p:sldId id="1369" r:id="rId6"/>
    <p:sldId id="1370" r:id="rId7"/>
    <p:sldId id="1371" r:id="rId8"/>
    <p:sldId id="1283" r:id="rId9"/>
    <p:sldId id="1285" r:id="rId10"/>
    <p:sldId id="1372" r:id="rId11"/>
    <p:sldId id="1373" r:id="rId12"/>
    <p:sldId id="1374" r:id="rId13"/>
    <p:sldId id="1376" r:id="rId14"/>
    <p:sldId id="1375" r:id="rId15"/>
    <p:sldId id="1377" r:id="rId16"/>
    <p:sldId id="1282" r:id="rId17"/>
    <p:sldId id="1287" r:id="rId18"/>
    <p:sldId id="1292" r:id="rId19"/>
    <p:sldId id="1284" r:id="rId20"/>
    <p:sldId id="1297" r:id="rId21"/>
    <p:sldId id="1298" r:id="rId22"/>
    <p:sldId id="1299" r:id="rId23"/>
    <p:sldId id="1300" r:id="rId24"/>
    <p:sldId id="1301" r:id="rId25"/>
    <p:sldId id="1302" r:id="rId26"/>
    <p:sldId id="1303" r:id="rId27"/>
    <p:sldId id="1378" r:id="rId28"/>
    <p:sldId id="1379" r:id="rId29"/>
    <p:sldId id="1380" r:id="rId30"/>
    <p:sldId id="1382" r:id="rId31"/>
    <p:sldId id="1381" r:id="rId32"/>
    <p:sldId id="1315" r:id="rId33"/>
    <p:sldId id="1314" r:id="rId34"/>
    <p:sldId id="1312" r:id="rId35"/>
    <p:sldId id="1331" r:id="rId36"/>
    <p:sldId id="1328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1D8"/>
    <a:srgbClr val="010227"/>
    <a:srgbClr val="03022B"/>
    <a:srgbClr val="2F2F81"/>
    <a:srgbClr val="2D3191"/>
    <a:srgbClr val="E21D39"/>
    <a:srgbClr val="013B74"/>
    <a:srgbClr val="1E98C9"/>
    <a:srgbClr val="4EB7C5"/>
    <a:srgbClr val="1E9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5" autoAdjust="0"/>
    <p:restoredTop sz="61897"/>
  </p:normalViewPr>
  <p:slideViewPr>
    <p:cSldViewPr snapToGrid="0" snapToObjects="1">
      <p:cViewPr varScale="1">
        <p:scale>
          <a:sx n="88" d="100"/>
          <a:sy n="88" d="100"/>
        </p:scale>
        <p:origin x="200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8F85-D446-2B45-B57A-C0A25DE936C4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8DEA-7264-264A-9AB1-2FE28E3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owned and managed by the </a:t>
            </a:r>
            <a:r>
              <a:rPr lang="en-US" dirty="0" err="1"/>
              <a:t>linux</a:t>
            </a:r>
            <a:r>
              <a:rPr lang="en-US" dirty="0"/>
              <a:t> foundation, as part of the open mainframe project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jobs groups allows you to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jobs by prefix, owner or status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View a list of spool files</a:t>
            </a:r>
          </a:p>
          <a:p>
            <a:r>
              <a:rPr lang="en-US" dirty="0"/>
              <a:t>&lt;view&gt;</a:t>
            </a:r>
          </a:p>
          <a:p>
            <a:r>
              <a:rPr lang="en-US" dirty="0"/>
              <a:t>As well as content for an individual spool file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unix</a:t>
            </a:r>
            <a:r>
              <a:rPr lang="en-US" dirty="0"/>
              <a:t> system services group you can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Create directories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Upload files from your PC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issue </a:t>
            </a:r>
            <a:r>
              <a:rPr lang="en-US" dirty="0" err="1"/>
              <a:t>unix</a:t>
            </a:r>
            <a:r>
              <a:rPr lang="en-US" dirty="0"/>
              <a:t> commands directly within USS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core command groups allow you to issue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TSO commands, create and manage workflows</a:t>
            </a:r>
          </a:p>
          <a:p>
            <a:endParaRPr lang="en-US" dirty="0"/>
          </a:p>
          <a:p>
            <a:r>
              <a:rPr lang="en-US" dirty="0"/>
              <a:t>Bec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CLI is running on the user’s laptop it can be embedded and executed from other tools within the same machine</a:t>
            </a:r>
          </a:p>
          <a:p>
            <a:r>
              <a:rPr lang="en-US" dirty="0"/>
              <a:t>Such as those for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CICD Pipelines</a:t>
            </a:r>
          </a:p>
          <a:p>
            <a:r>
              <a:rPr lang="en-US" dirty="0"/>
              <a:t>Automation scripts</a:t>
            </a:r>
          </a:p>
          <a:p>
            <a:r>
              <a:rPr lang="en-US" dirty="0"/>
              <a:t>And other scenarios where mainframe orchestration is required</a:t>
            </a:r>
          </a:p>
          <a:p>
            <a:r>
              <a:rPr lang="en-US" dirty="0"/>
              <a:t>This allows a developer familiar with their existing software suite to seamlessly use the </a:t>
            </a:r>
            <a:r>
              <a:rPr lang="en-US" dirty="0" err="1"/>
              <a:t>Zowe</a:t>
            </a:r>
            <a:r>
              <a:rPr lang="en-US" dirty="0"/>
              <a:t> CLI to perform mainframe tasks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All of this is done with encrypted communication using the laptop’s native credential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3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core capabilities </a:t>
            </a:r>
            <a:r>
              <a:rPr lang="en-US" dirty="0" err="1"/>
              <a:t>Zowe</a:t>
            </a:r>
            <a:r>
              <a:rPr lang="en-US" dirty="0"/>
              <a:t> CLI is built to be an extensible framework allowing additional plugins to be installed, such as those for CICS, DB2 and other mainframe runtimes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vendors can built their own CLI plugins using a set of defined public APIs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conformance program is a certification process that issues badges to extensions who have built and packaged and execute these APIs, ensuring consistency of end user experience and </a:t>
            </a:r>
            <a:r>
              <a:rPr lang="en-US" dirty="0" err="1"/>
              <a:t>compatability</a:t>
            </a:r>
            <a:r>
              <a:rPr lang="en-US" dirty="0"/>
              <a:t> between plugins</a:t>
            </a:r>
          </a:p>
          <a:p>
            <a:endParaRPr lang="en-US" dirty="0"/>
          </a:p>
          <a:p>
            <a:r>
              <a:rPr lang="en-US" dirty="0"/>
              <a:t>A number of extensions  are available from vendors including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CA Endeavor, I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BM z/OS Connect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Phoenix Software EJES, and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goal is to provide a platform for access to the mainframe using tools that are </a:t>
            </a:r>
          </a:p>
          <a:p>
            <a:r>
              <a:rPr lang="en-US" dirty="0"/>
              <a:t>&lt;click to animate text&gt;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Familiar</a:t>
            </a:r>
          </a:p>
          <a:p>
            <a:endParaRPr lang="en-US" dirty="0"/>
          </a:p>
          <a:p>
            <a:r>
              <a:rPr lang="en-US" dirty="0"/>
              <a:t>&lt;click to introduce red border around </a:t>
            </a:r>
            <a:r>
              <a:rPr lang="en-US" dirty="0" err="1"/>
              <a:t>zowe.org</a:t>
            </a:r>
            <a:r>
              <a:rPr lang="en-US" dirty="0"/>
              <a:t> graphic&gt;</a:t>
            </a:r>
          </a:p>
          <a:p>
            <a:r>
              <a:rPr lang="en-US" dirty="0"/>
              <a:t>Information about </a:t>
            </a:r>
            <a:r>
              <a:rPr lang="en-US" dirty="0" err="1"/>
              <a:t>Zowe</a:t>
            </a:r>
            <a:r>
              <a:rPr lang="en-US" dirty="0"/>
              <a:t> can be found at </a:t>
            </a:r>
            <a:r>
              <a:rPr lang="en-US" dirty="0" err="1"/>
              <a:t>zowe.org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links to downloads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technical 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the </a:t>
            </a:r>
            <a:r>
              <a:rPr lang="en-US" dirty="0" err="1"/>
              <a:t>github</a:t>
            </a:r>
            <a:r>
              <a:rPr lang="en-US" dirty="0"/>
              <a:t> repositories where </a:t>
            </a:r>
            <a:r>
              <a:rPr lang="en-US" dirty="0" err="1"/>
              <a:t>Zowe’s</a:t>
            </a:r>
            <a:r>
              <a:rPr lang="en-US" dirty="0"/>
              <a:t> open source code is developed by its community of committers and squad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composed of four main components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command line interface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visual studio code extension known as the </a:t>
            </a:r>
            <a:r>
              <a:rPr lang="en-US" dirty="0" err="1"/>
              <a:t>Zowe</a:t>
            </a:r>
            <a:r>
              <a:rPr lang="en-US" dirty="0"/>
              <a:t> Explorer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web user interface accessible through a desktop browser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a powerful API Mediation Layer</a:t>
            </a:r>
          </a:p>
          <a:p>
            <a:endParaRPr lang="en-US" dirty="0"/>
          </a:p>
          <a:p>
            <a:r>
              <a:rPr lang="en-US" dirty="0"/>
              <a:t>Let’s look at each of these in more detail.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command user interface, or CLI, allows a user to issue commands from their PC to directly operate and manage their mainframe.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CLI commands are broken down into groups.  The core set includes groups to work with </a:t>
            </a:r>
          </a:p>
          <a:p>
            <a:r>
              <a:rPr lang="en-US" dirty="0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sets, where you can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data sets for a file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the members of a PDS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download members to your PC </a:t>
            </a:r>
          </a:p>
          <a:p>
            <a:r>
              <a:rPr lang="en-US" dirty="0"/>
              <a:t>&lt;</a:t>
            </a:r>
            <a:r>
              <a:rPr lang="en-US" dirty="0" err="1"/>
              <a:t>clicl</a:t>
            </a:r>
            <a:r>
              <a:rPr lang="en-US" dirty="0"/>
              <a:t>&gt;</a:t>
            </a:r>
          </a:p>
          <a:p>
            <a:r>
              <a:rPr lang="en-US" dirty="0"/>
              <a:t>And submit job control language data sets to the JES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418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2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</p:spPr>
        <p:txBody>
          <a:bodyPr/>
          <a:lstStyle>
            <a:lvl1pPr>
              <a:buClr>
                <a:srgbClr val="2A7DE1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2A7DE1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2A7DE1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2A7DE1"/>
              </a:buClr>
              <a:defRPr>
                <a:latin typeface="Arial"/>
                <a:cs typeface="Arial"/>
              </a:defRPr>
            </a:lvl4pPr>
            <a:lvl5pPr>
              <a:buClr>
                <a:srgbClr val="2A7DE1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8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57" r:id="rId3"/>
    <p:sldLayoutId id="2147483656" r:id="rId4"/>
    <p:sldLayoutId id="214748366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F97DE-2A1A-3B49-9581-5D7DEF06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108162"/>
            <a:ext cx="6340644" cy="4927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Data sets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90537" y="238799"/>
            <a:ext cx="5618741" cy="53122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90538" y="685800"/>
            <a:ext cx="5618742" cy="697831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90537" y="1301243"/>
            <a:ext cx="5642804" cy="170665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39ABBB-D3E4-8941-BF47-D953194900C3}"/>
              </a:ext>
            </a:extLst>
          </p:cNvPr>
          <p:cNvSpPr/>
          <p:nvPr/>
        </p:nvSpPr>
        <p:spPr>
          <a:xfrm>
            <a:off x="2490535" y="3007895"/>
            <a:ext cx="5618745" cy="834360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D09C5-C690-8140-9DDE-1B684668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45" y="108286"/>
            <a:ext cx="6335639" cy="48705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Jobs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35383" y="164690"/>
            <a:ext cx="5673896" cy="436889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59445" y="604999"/>
            <a:ext cx="5673896" cy="6950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35383" y="1300027"/>
            <a:ext cx="6335638" cy="35847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ACAD-31AD-2149-803A-E7438D68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78" y="82344"/>
            <a:ext cx="6968430" cy="49788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USS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1812178" y="168706"/>
            <a:ext cx="6968430" cy="5170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1812178" y="685800"/>
            <a:ext cx="6968430" cy="2334126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1812178" y="3019926"/>
            <a:ext cx="6968430" cy="20412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3862136"/>
            <a:ext cx="7149603" cy="6015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661737" y="670361"/>
            <a:ext cx="10467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DevOps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Continuous Integration Continuous Delivery Pipelines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Automation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Orchestration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098C8-7D39-B344-AA0D-C00E6D2F3245}"/>
              </a:ext>
            </a:extLst>
          </p:cNvPr>
          <p:cNvSpPr txBox="1"/>
          <p:nvPr/>
        </p:nvSpPr>
        <p:spPr>
          <a:xfrm>
            <a:off x="-509337" y="3526548"/>
            <a:ext cx="1046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Secure Encrypted Communication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Laptop’s native credential store</a:t>
            </a:r>
          </a:p>
        </p:txBody>
      </p:sp>
    </p:spTree>
    <p:extLst>
      <p:ext uri="{BB962C8B-B14F-4D97-AF65-F5344CB8AC3E}">
        <p14:creationId xmlns:p14="http://schemas.microsoft.com/office/powerpoint/2010/main" val="13842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997199" y="1792703"/>
            <a:ext cx="7051928" cy="8783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5C710-93A2-204A-93D8-B9977626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13" y="1373372"/>
            <a:ext cx="5452730" cy="3646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222BE-D632-C14A-9AA4-FB3D7BD07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36" y="1373372"/>
            <a:ext cx="2188615" cy="168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D3CCF-8C4C-6640-B69B-BF7B5CBF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913" y="223284"/>
            <a:ext cx="5450927" cy="9467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896CB2-1462-3D4F-A6A0-B6D5DE3510F9}"/>
              </a:ext>
            </a:extLst>
          </p:cNvPr>
          <p:cNvSpPr/>
          <p:nvPr/>
        </p:nvSpPr>
        <p:spPr>
          <a:xfrm>
            <a:off x="238936" y="1336144"/>
            <a:ext cx="2188615" cy="17193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EF246-EB8E-A24D-AD7E-0240F366487F}"/>
              </a:ext>
            </a:extLst>
          </p:cNvPr>
          <p:cNvSpPr/>
          <p:nvPr/>
        </p:nvSpPr>
        <p:spPr>
          <a:xfrm>
            <a:off x="3534965" y="1646371"/>
            <a:ext cx="878774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82BDA-8D9D-184D-A1FE-9047FADA3505}"/>
              </a:ext>
            </a:extLst>
          </p:cNvPr>
          <p:cNvSpPr/>
          <p:nvPr/>
        </p:nvSpPr>
        <p:spPr>
          <a:xfrm>
            <a:off x="3481794" y="4116210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620DC-2E8E-2943-B535-4883386D2947}"/>
              </a:ext>
            </a:extLst>
          </p:cNvPr>
          <p:cNvSpPr/>
          <p:nvPr/>
        </p:nvSpPr>
        <p:spPr>
          <a:xfrm>
            <a:off x="2598919" y="1646370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80A8CA-D8BD-5F4B-A0E3-15B66BDE9339}"/>
              </a:ext>
            </a:extLst>
          </p:cNvPr>
          <p:cNvSpPr/>
          <p:nvPr/>
        </p:nvSpPr>
        <p:spPr>
          <a:xfrm>
            <a:off x="967154" y="633046"/>
            <a:ext cx="7007265" cy="43536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3531-5990-0D4F-9BE2-310D8733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63" y="771085"/>
            <a:ext cx="463260" cy="40988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67B79E-EA6D-624B-87BA-3E86E06381E6}"/>
              </a:ext>
            </a:extLst>
          </p:cNvPr>
          <p:cNvSpPr txBox="1">
            <a:spLocks/>
          </p:cNvSpPr>
          <p:nvPr/>
        </p:nvSpPr>
        <p:spPr>
          <a:xfrm>
            <a:off x="-469248" y="-41258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D466F-F17D-2540-A500-186FD46E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46" y="771085"/>
            <a:ext cx="6033850" cy="4111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8F6A82-C8FC-274F-A483-DCEFD97A1774}"/>
              </a:ext>
            </a:extLst>
          </p:cNvPr>
          <p:cNvSpPr/>
          <p:nvPr/>
        </p:nvSpPr>
        <p:spPr>
          <a:xfrm>
            <a:off x="1224863" y="3957158"/>
            <a:ext cx="463260" cy="4152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E5A3-A198-8D48-A8FC-D2B2A3AB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8" y="196402"/>
            <a:ext cx="8117554" cy="4750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F3B5D-F75F-FA4F-A33C-36A5C70F21D2}"/>
              </a:ext>
            </a:extLst>
          </p:cNvPr>
          <p:cNvSpPr/>
          <p:nvPr/>
        </p:nvSpPr>
        <p:spPr>
          <a:xfrm>
            <a:off x="616688" y="406655"/>
            <a:ext cx="2592504" cy="149248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46394-19AB-854D-A005-C61667BAD2D7}"/>
              </a:ext>
            </a:extLst>
          </p:cNvPr>
          <p:cNvSpPr/>
          <p:nvPr/>
        </p:nvSpPr>
        <p:spPr>
          <a:xfrm>
            <a:off x="616688" y="1899138"/>
            <a:ext cx="2592504" cy="18991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BAD93-9665-2D46-8213-0090FF635442}"/>
              </a:ext>
            </a:extLst>
          </p:cNvPr>
          <p:cNvSpPr/>
          <p:nvPr/>
        </p:nvSpPr>
        <p:spPr>
          <a:xfrm>
            <a:off x="616688" y="3811466"/>
            <a:ext cx="2592504" cy="103309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78DE8-6CCA-874F-9A6E-B801FB6E7FE3}"/>
              </a:ext>
            </a:extLst>
          </p:cNvPr>
          <p:cNvSpPr/>
          <p:nvPr/>
        </p:nvSpPr>
        <p:spPr>
          <a:xfrm>
            <a:off x="922511" y="1200150"/>
            <a:ext cx="7423673" cy="354118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3DF4-5723-0041-BC1F-64F5D120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5024" cy="107696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0B514-FABA-584F-B568-4C1A9A45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11" y="282138"/>
            <a:ext cx="7423673" cy="6934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41FE95-784E-944B-BCD1-5B7BEFCFF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6642" y="1431290"/>
            <a:ext cx="6610716" cy="29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72AD3-71B3-0A4E-B63F-AFA184AA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37" y="1728234"/>
            <a:ext cx="5080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462F-3635-C647-B7F1-7887C506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6864"/>
            <a:ext cx="4070137" cy="53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B5213-BA7D-564B-8AA0-C9EA1AB19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8" y="140041"/>
            <a:ext cx="4168032" cy="1210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C9C6C-C352-E046-ACA7-22B44A4E4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2" y="1497373"/>
            <a:ext cx="3037070" cy="35060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ECDCB-9E2B-494E-A8D5-031ADB075B33}"/>
              </a:ext>
            </a:extLst>
          </p:cNvPr>
          <p:cNvSpPr/>
          <p:nvPr/>
        </p:nvSpPr>
        <p:spPr>
          <a:xfrm>
            <a:off x="5681656" y="2446472"/>
            <a:ext cx="2090744" cy="41982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65FFB2-4684-904D-B0DA-1FD6B7B1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4" y="260792"/>
            <a:ext cx="3449729" cy="120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6EECB-3FA8-5C44-8920-DE0848CB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762" y="515974"/>
            <a:ext cx="5052317" cy="3875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F5D3E-AC8A-8A42-9721-C7A482D2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3" y="1643929"/>
            <a:ext cx="3080586" cy="32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675A3-8393-F04C-9042-D5A0FB07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4" y="1793372"/>
            <a:ext cx="3344877" cy="3003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E7BC5-F4EB-F04E-B86A-976041AE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4" y="424501"/>
            <a:ext cx="3344878" cy="1263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1BA9C-5F1C-3245-BEFA-DC153A6C1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137" y="204694"/>
            <a:ext cx="5023371" cy="4715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813DD2-E47F-254A-94A1-A5635BCAC2B3}"/>
              </a:ext>
            </a:extLst>
          </p:cNvPr>
          <p:cNvSpPr/>
          <p:nvPr/>
        </p:nvSpPr>
        <p:spPr>
          <a:xfrm>
            <a:off x="1599479" y="3516922"/>
            <a:ext cx="1214059" cy="1981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C478-7746-4B44-88A7-F9383746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4" y="535404"/>
            <a:ext cx="7770239" cy="4485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E2C7E1-45CC-244D-A0FD-441FBB77E88C}"/>
              </a:ext>
            </a:extLst>
          </p:cNvPr>
          <p:cNvSpPr txBox="1">
            <a:spLocks/>
          </p:cNvSpPr>
          <p:nvPr/>
        </p:nvSpPr>
        <p:spPr>
          <a:xfrm>
            <a:off x="-469248" y="-76426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2808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AF5DF-1EF3-0546-BD3C-9C9EA25F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9" y="65315"/>
            <a:ext cx="8727909" cy="50781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3DD99-1C69-9646-A8F4-021C1CB6F57E}"/>
              </a:ext>
            </a:extLst>
          </p:cNvPr>
          <p:cNvSpPr/>
          <p:nvPr/>
        </p:nvSpPr>
        <p:spPr>
          <a:xfrm>
            <a:off x="1382406" y="4823925"/>
            <a:ext cx="315765" cy="29158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BA317-67AD-4E42-86FA-D36C1F3C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6" y="1"/>
            <a:ext cx="8837009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F74A3-B684-8040-9C7D-6C00D9F7A9B1}"/>
              </a:ext>
            </a:extLst>
          </p:cNvPr>
          <p:cNvSpPr/>
          <p:nvPr/>
        </p:nvSpPr>
        <p:spPr>
          <a:xfrm>
            <a:off x="281393" y="663389"/>
            <a:ext cx="7257742" cy="40858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8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1181C-D391-3F47-B144-07CD0D07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7" y="0"/>
            <a:ext cx="8829291" cy="512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A10C92-9EA0-C641-8F94-343E53D50C57}"/>
              </a:ext>
            </a:extLst>
          </p:cNvPr>
          <p:cNvSpPr/>
          <p:nvPr/>
        </p:nvSpPr>
        <p:spPr>
          <a:xfrm>
            <a:off x="794577" y="4844220"/>
            <a:ext cx="315766" cy="28153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3D7AE-C36F-654D-B77B-F5EFDF786188}"/>
              </a:ext>
            </a:extLst>
          </p:cNvPr>
          <p:cNvSpPr/>
          <p:nvPr/>
        </p:nvSpPr>
        <p:spPr>
          <a:xfrm>
            <a:off x="4302887" y="625151"/>
            <a:ext cx="4561195" cy="356429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2F250-B652-484C-A911-E42D6E75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0" y="0"/>
            <a:ext cx="8832928" cy="514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7C33D-458A-9441-94B0-FAD3B0F42A5A}"/>
              </a:ext>
            </a:extLst>
          </p:cNvPr>
          <p:cNvSpPr/>
          <p:nvPr/>
        </p:nvSpPr>
        <p:spPr>
          <a:xfrm>
            <a:off x="645288" y="4134377"/>
            <a:ext cx="1528746" cy="2603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EE1E3-2800-B743-B6A2-943394FB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" y="0"/>
            <a:ext cx="8732427" cy="5066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5AD296-263F-AE4C-B151-CB6EAFA96B58}"/>
              </a:ext>
            </a:extLst>
          </p:cNvPr>
          <p:cNvSpPr/>
          <p:nvPr/>
        </p:nvSpPr>
        <p:spPr>
          <a:xfrm>
            <a:off x="241173" y="0"/>
            <a:ext cx="8732427" cy="51435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53DF4-5723-0041-BC1F-64F5D120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5024" cy="107696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0B514-FABA-584F-B568-4C1A9A45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11" y="294170"/>
            <a:ext cx="7423673" cy="6934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8B0D6-7BB4-6847-B81E-C6B50437D646}"/>
              </a:ext>
            </a:extLst>
          </p:cNvPr>
          <p:cNvSpPr txBox="1"/>
          <p:nvPr/>
        </p:nvSpPr>
        <p:spPr>
          <a:xfrm>
            <a:off x="2126056" y="1741170"/>
            <a:ext cx="5196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Open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Simple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Familiar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94170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661737" y="670361"/>
            <a:ext cx="1046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Modern GUIs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Traditional Interfaces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Side by side in a web browser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098C8-7D39-B344-AA0D-C00E6D2F3245}"/>
              </a:ext>
            </a:extLst>
          </p:cNvPr>
          <p:cNvSpPr txBox="1"/>
          <p:nvPr/>
        </p:nvSpPr>
        <p:spPr>
          <a:xfrm>
            <a:off x="-509337" y="3526548"/>
            <a:ext cx="1046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Single sign-on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App to </a:t>
            </a:r>
            <a:r>
              <a:rPr lang="en-US" sz="3200">
                <a:solidFill>
                  <a:schemeClr val="bg1"/>
                </a:solidFill>
              </a:rPr>
              <a:t>app launching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6BCB7-88ED-FA41-B74E-FB2593D66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E20-7357-8740-B27C-C6D67A5E82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56D67-7B80-BE47-A27C-96315D1C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8" y="335334"/>
            <a:ext cx="1853066" cy="138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9F157-17A3-2043-9141-8BD8ED44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9" y="2118946"/>
            <a:ext cx="2708292" cy="2689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76C5B-73EE-1F42-9F6F-F54432C6E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65" y="1708957"/>
            <a:ext cx="5717447" cy="3168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E3346-FF1C-CF45-94C2-77B09BC7E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681" y="548664"/>
            <a:ext cx="6594231" cy="960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9615B7-7F1E-4E46-8E3D-9CF0BBEA295A}"/>
              </a:ext>
            </a:extLst>
          </p:cNvPr>
          <p:cNvSpPr/>
          <p:nvPr/>
        </p:nvSpPr>
        <p:spPr>
          <a:xfrm>
            <a:off x="674997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2671B-A533-1242-94F1-9CDD30127F25}"/>
              </a:ext>
            </a:extLst>
          </p:cNvPr>
          <p:cNvSpPr/>
          <p:nvPr/>
        </p:nvSpPr>
        <p:spPr>
          <a:xfrm>
            <a:off x="786881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59FA6-F769-D649-820C-CB1DA0D2A680}"/>
              </a:ext>
            </a:extLst>
          </p:cNvPr>
          <p:cNvSpPr/>
          <p:nvPr/>
        </p:nvSpPr>
        <p:spPr>
          <a:xfrm>
            <a:off x="188087" y="3322613"/>
            <a:ext cx="1967283" cy="52159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52C0F-5C19-664C-91C9-1C7116584ED1}"/>
              </a:ext>
            </a:extLst>
          </p:cNvPr>
          <p:cNvSpPr/>
          <p:nvPr/>
        </p:nvSpPr>
        <p:spPr>
          <a:xfrm>
            <a:off x="3238465" y="1694321"/>
            <a:ext cx="5717446" cy="316841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57FB4-3404-EC42-B0F3-F30B8A97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2" y="2210023"/>
            <a:ext cx="2253364" cy="1627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4B6E80-1CD7-734E-AEDB-C6D739B7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99" y="2131557"/>
            <a:ext cx="6188149" cy="2336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E8C1A-7FFC-164B-83C7-FEC87F66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29" y="1167267"/>
            <a:ext cx="8495414" cy="4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E230BE-F450-2447-882D-DABF04EC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" y="342297"/>
            <a:ext cx="7411640" cy="66935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94170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AC4569-3D50-D54D-B5E6-ABF93435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44" y="1152021"/>
            <a:ext cx="7352075" cy="38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40124-751D-3148-833E-6FF5F974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1" y="270106"/>
            <a:ext cx="7399608" cy="746694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4861F-4FB9-664D-A446-F8429607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23" y="1152022"/>
            <a:ext cx="7232984" cy="38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B0F3A-8BB5-1C4B-836C-8C6737E2F0B9}"/>
              </a:ext>
            </a:extLst>
          </p:cNvPr>
          <p:cNvSpPr/>
          <p:nvPr/>
        </p:nvSpPr>
        <p:spPr>
          <a:xfrm>
            <a:off x="57824" y="1145136"/>
            <a:ext cx="8965860" cy="38479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8E8C0-0AA5-F04F-9AFF-AB231BC2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06" y="289321"/>
            <a:ext cx="7387577" cy="722629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B66B9-FA54-A248-AA74-D68EDDEC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6" y="1229225"/>
            <a:ext cx="4167329" cy="36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615B1-2D9D-C04C-8208-A5EA90FC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229226"/>
            <a:ext cx="4023932" cy="36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A4C28-98ED-1C45-AB50-994DE670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1" y="270106"/>
            <a:ext cx="7423672" cy="72263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D147-B674-8843-B620-BD2C61A6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24" y="1152022"/>
            <a:ext cx="7034463" cy="39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211C0-ABC3-C245-A109-3D44D031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29" y="160125"/>
            <a:ext cx="3650092" cy="2288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ED466-86EC-1544-9779-BEA365E5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491" y="153884"/>
            <a:ext cx="3859619" cy="225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75481-4A9A-EA4D-9C86-C4DF70F4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9" y="2730824"/>
            <a:ext cx="3654433" cy="218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7FA7A-609B-924F-9387-1717C43BC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491" y="2730824"/>
            <a:ext cx="3828829" cy="22587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75059-B1BB-0E4A-BB13-BB0FBE78914E}"/>
              </a:ext>
            </a:extLst>
          </p:cNvPr>
          <p:cNvSpPr/>
          <p:nvPr/>
        </p:nvSpPr>
        <p:spPr>
          <a:xfrm>
            <a:off x="177629" y="124034"/>
            <a:ext cx="3650092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CDC1B-241A-6B4D-AAAD-2998FD23D736}"/>
              </a:ext>
            </a:extLst>
          </p:cNvPr>
          <p:cNvSpPr/>
          <p:nvPr/>
        </p:nvSpPr>
        <p:spPr>
          <a:xfrm>
            <a:off x="4204195" y="144082"/>
            <a:ext cx="382882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440655-A612-6D47-8B1B-2FBBAC41DB68}"/>
              </a:ext>
            </a:extLst>
          </p:cNvPr>
          <p:cNvSpPr/>
          <p:nvPr/>
        </p:nvSpPr>
        <p:spPr>
          <a:xfrm>
            <a:off x="4204194" y="2660985"/>
            <a:ext cx="382882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08DFC-0D2F-F14E-A3D2-8E2D55A95F3E}"/>
              </a:ext>
            </a:extLst>
          </p:cNvPr>
          <p:cNvSpPr/>
          <p:nvPr/>
        </p:nvSpPr>
        <p:spPr>
          <a:xfrm>
            <a:off x="177630" y="2652963"/>
            <a:ext cx="3660730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2923674"/>
            <a:ext cx="7149603" cy="15400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14797</TotalTime>
  <Words>616</Words>
  <Application>Microsoft Macintosh PowerPoint</Application>
  <PresentationFormat>On-screen Show (16:9)</PresentationFormat>
  <Paragraphs>132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Joe Winchester</cp:lastModifiedBy>
  <cp:revision>181</cp:revision>
  <dcterms:created xsi:type="dcterms:W3CDTF">2015-04-06T18:30:18Z</dcterms:created>
  <dcterms:modified xsi:type="dcterms:W3CDTF">2021-01-21T10:56:44Z</dcterms:modified>
</cp:coreProperties>
</file>